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3" r:id="rId4"/>
  </p:sldMasterIdLst>
  <p:notesMasterIdLst>
    <p:notesMasterId r:id="rId5"/>
  </p:notesMasterIdLst>
  <p:sldIdLst>
    <p:sldId id="256" r:id="rId6"/>
    <p:sldId id="257" r:id="rId7"/>
  </p:sldIdLst>
  <p:sldSz cy="10693400" cx="7607300"/>
  <p:notesSz cx="7607300" cy="10693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000000"/>
          </p15:clr>
        </p15:guide>
        <p15:guide id="2" pos="216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16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68125" y="802000"/>
            <a:ext cx="5071775" cy="40100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60725" y="5079350"/>
            <a:ext cx="6085825" cy="481202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 name="Shape 39"/>
        <p:cNvGrpSpPr/>
        <p:nvPr/>
      </p:nvGrpSpPr>
      <p:grpSpPr>
        <a:xfrm>
          <a:off x="0" y="0"/>
          <a:ext cx="0" cy="0"/>
          <a:chOff x="0" y="0"/>
          <a:chExt cx="0" cy="0"/>
        </a:xfrm>
      </p:grpSpPr>
      <p:sp>
        <p:nvSpPr>
          <p:cNvPr id="40" name="Google Shape;40;p1:notes"/>
          <p:cNvSpPr txBox="1"/>
          <p:nvPr>
            <p:ph idx="1" type="body"/>
          </p:nvPr>
        </p:nvSpPr>
        <p:spPr>
          <a:xfrm>
            <a:off x="760725" y="5079350"/>
            <a:ext cx="6085825"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1:notes"/>
          <p:cNvSpPr/>
          <p:nvPr>
            <p:ph idx="2" type="sldImg"/>
          </p:nvPr>
        </p:nvSpPr>
        <p:spPr>
          <a:xfrm>
            <a:off x="1268125" y="802000"/>
            <a:ext cx="5071775"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p2:notes"/>
          <p:cNvSpPr txBox="1"/>
          <p:nvPr>
            <p:ph idx="1" type="body"/>
          </p:nvPr>
        </p:nvSpPr>
        <p:spPr>
          <a:xfrm>
            <a:off x="760725" y="5079350"/>
            <a:ext cx="6085825" cy="481202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2:notes"/>
          <p:cNvSpPr/>
          <p:nvPr>
            <p:ph idx="2" type="sldImg"/>
          </p:nvPr>
        </p:nvSpPr>
        <p:spPr>
          <a:xfrm>
            <a:off x="1268125" y="802000"/>
            <a:ext cx="5071775" cy="40100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obj">
  <p:cSld name="OBJECT">
    <p:spTree>
      <p:nvGrpSpPr>
        <p:cNvPr id="11" name="Shape 11"/>
        <p:cNvGrpSpPr/>
        <p:nvPr/>
      </p:nvGrpSpPr>
      <p:grpSpPr>
        <a:xfrm>
          <a:off x="0" y="0"/>
          <a:ext cx="0" cy="0"/>
          <a:chOff x="0" y="0"/>
          <a:chExt cx="0" cy="0"/>
        </a:xfrm>
      </p:grpSpPr>
      <p:sp>
        <p:nvSpPr>
          <p:cNvPr id="12" name="Google Shape;12;p2"/>
          <p:cNvSpPr txBox="1"/>
          <p:nvPr>
            <p:ph idx="11" type="ftr"/>
          </p:nvPr>
        </p:nvSpPr>
        <p:spPr>
          <a:xfrm>
            <a:off x="2588641" y="9944862"/>
            <a:ext cx="2436368" cy="53467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0" type="dt"/>
          </p:nvPr>
        </p:nvSpPr>
        <p:spPr>
          <a:xfrm>
            <a:off x="380682" y="9944862"/>
            <a:ext cx="1751139" cy="53467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 name="Google Shape;14;p2"/>
          <p:cNvSpPr txBox="1"/>
          <p:nvPr>
            <p:ph idx="12" type="sldNum"/>
          </p:nvPr>
        </p:nvSpPr>
        <p:spPr>
          <a:xfrm>
            <a:off x="5481828" y="9944862"/>
            <a:ext cx="1751139" cy="534670"/>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5" name="Shape 15"/>
        <p:cNvGrpSpPr/>
        <p:nvPr/>
      </p:nvGrpSpPr>
      <p:grpSpPr>
        <a:xfrm>
          <a:off x="0" y="0"/>
          <a:ext cx="0" cy="0"/>
          <a:chOff x="0" y="0"/>
          <a:chExt cx="0" cy="0"/>
        </a:xfrm>
      </p:grpSpPr>
      <p:sp>
        <p:nvSpPr>
          <p:cNvPr id="16" name="Google Shape;16;p3"/>
          <p:cNvSpPr txBox="1"/>
          <p:nvPr>
            <p:ph type="ctrTitle"/>
          </p:nvPr>
        </p:nvSpPr>
        <p:spPr>
          <a:xfrm>
            <a:off x="571023" y="3314954"/>
            <a:ext cx="6471602" cy="2245614"/>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
          <p:cNvSpPr txBox="1"/>
          <p:nvPr>
            <p:ph idx="1" type="subTitle"/>
          </p:nvPr>
        </p:nvSpPr>
        <p:spPr>
          <a:xfrm>
            <a:off x="1142047" y="5988304"/>
            <a:ext cx="5329555" cy="267335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3"/>
          <p:cNvSpPr txBox="1"/>
          <p:nvPr>
            <p:ph idx="11" type="ftr"/>
          </p:nvPr>
        </p:nvSpPr>
        <p:spPr>
          <a:xfrm>
            <a:off x="2588641" y="9944862"/>
            <a:ext cx="2436368" cy="53467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0" type="dt"/>
          </p:nvPr>
        </p:nvSpPr>
        <p:spPr>
          <a:xfrm>
            <a:off x="380682" y="9944862"/>
            <a:ext cx="1751139" cy="53467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 name="Google Shape;20;p3"/>
          <p:cNvSpPr txBox="1"/>
          <p:nvPr>
            <p:ph idx="12" type="sldNum"/>
          </p:nvPr>
        </p:nvSpPr>
        <p:spPr>
          <a:xfrm>
            <a:off x="5481828" y="9944862"/>
            <a:ext cx="1751139" cy="534670"/>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21" name="Shape 21"/>
        <p:cNvGrpSpPr/>
        <p:nvPr/>
      </p:nvGrpSpPr>
      <p:grpSpPr>
        <a:xfrm>
          <a:off x="0" y="0"/>
          <a:ext cx="0" cy="0"/>
          <a:chOff x="0" y="0"/>
          <a:chExt cx="0" cy="0"/>
        </a:xfrm>
      </p:grpSpPr>
      <p:sp>
        <p:nvSpPr>
          <p:cNvPr id="22" name="Google Shape;22;p4"/>
          <p:cNvSpPr txBox="1"/>
          <p:nvPr>
            <p:ph type="title"/>
          </p:nvPr>
        </p:nvSpPr>
        <p:spPr>
          <a:xfrm>
            <a:off x="380682" y="427736"/>
            <a:ext cx="6852285" cy="1710944"/>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4"/>
          <p:cNvSpPr txBox="1"/>
          <p:nvPr>
            <p:ph idx="1" type="body"/>
          </p:nvPr>
        </p:nvSpPr>
        <p:spPr>
          <a:xfrm>
            <a:off x="380682" y="2459482"/>
            <a:ext cx="6852285" cy="7057644"/>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24" name="Google Shape;24;p4"/>
          <p:cNvSpPr txBox="1"/>
          <p:nvPr>
            <p:ph idx="11" type="ftr"/>
          </p:nvPr>
        </p:nvSpPr>
        <p:spPr>
          <a:xfrm>
            <a:off x="2588641" y="9944862"/>
            <a:ext cx="2436368" cy="53467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0" type="dt"/>
          </p:nvPr>
        </p:nvSpPr>
        <p:spPr>
          <a:xfrm>
            <a:off x="380682" y="9944862"/>
            <a:ext cx="1751139" cy="53467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 name="Google Shape;26;p4"/>
          <p:cNvSpPr txBox="1"/>
          <p:nvPr>
            <p:ph idx="12" type="sldNum"/>
          </p:nvPr>
        </p:nvSpPr>
        <p:spPr>
          <a:xfrm>
            <a:off x="5481828" y="9944862"/>
            <a:ext cx="1751139" cy="534670"/>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27" name="Shape 27"/>
        <p:cNvGrpSpPr/>
        <p:nvPr/>
      </p:nvGrpSpPr>
      <p:grpSpPr>
        <a:xfrm>
          <a:off x="0" y="0"/>
          <a:ext cx="0" cy="0"/>
          <a:chOff x="0" y="0"/>
          <a:chExt cx="0" cy="0"/>
        </a:xfrm>
      </p:grpSpPr>
      <p:sp>
        <p:nvSpPr>
          <p:cNvPr id="28" name="Google Shape;28;p5"/>
          <p:cNvSpPr txBox="1"/>
          <p:nvPr>
            <p:ph type="title"/>
          </p:nvPr>
        </p:nvSpPr>
        <p:spPr>
          <a:xfrm>
            <a:off x="380682" y="427736"/>
            <a:ext cx="6852285" cy="1710944"/>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body"/>
          </p:nvPr>
        </p:nvSpPr>
        <p:spPr>
          <a:xfrm>
            <a:off x="380682" y="2459482"/>
            <a:ext cx="3311937" cy="7057644"/>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0" name="Google Shape;30;p5"/>
          <p:cNvSpPr txBox="1"/>
          <p:nvPr>
            <p:ph idx="2" type="body"/>
          </p:nvPr>
        </p:nvSpPr>
        <p:spPr>
          <a:xfrm>
            <a:off x="3921029" y="2459482"/>
            <a:ext cx="3311937" cy="7057644"/>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1" name="Google Shape;31;p5"/>
          <p:cNvSpPr txBox="1"/>
          <p:nvPr>
            <p:ph idx="11" type="ftr"/>
          </p:nvPr>
        </p:nvSpPr>
        <p:spPr>
          <a:xfrm>
            <a:off x="2588641" y="9944862"/>
            <a:ext cx="2436368" cy="53467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0" type="dt"/>
          </p:nvPr>
        </p:nvSpPr>
        <p:spPr>
          <a:xfrm>
            <a:off x="380682" y="9944862"/>
            <a:ext cx="1751139" cy="53467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5"/>
          <p:cNvSpPr txBox="1"/>
          <p:nvPr>
            <p:ph idx="12" type="sldNum"/>
          </p:nvPr>
        </p:nvSpPr>
        <p:spPr>
          <a:xfrm>
            <a:off x="5481828" y="9944862"/>
            <a:ext cx="1751139" cy="534670"/>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34" name="Shape 34"/>
        <p:cNvGrpSpPr/>
        <p:nvPr/>
      </p:nvGrpSpPr>
      <p:grpSpPr>
        <a:xfrm>
          <a:off x="0" y="0"/>
          <a:ext cx="0" cy="0"/>
          <a:chOff x="0" y="0"/>
          <a:chExt cx="0" cy="0"/>
        </a:xfrm>
      </p:grpSpPr>
      <p:sp>
        <p:nvSpPr>
          <p:cNvPr id="35" name="Google Shape;35;p6"/>
          <p:cNvSpPr txBox="1"/>
          <p:nvPr>
            <p:ph type="title"/>
          </p:nvPr>
        </p:nvSpPr>
        <p:spPr>
          <a:xfrm>
            <a:off x="380682" y="427736"/>
            <a:ext cx="6852285" cy="1710944"/>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6"/>
          <p:cNvSpPr txBox="1"/>
          <p:nvPr>
            <p:ph idx="11" type="ftr"/>
          </p:nvPr>
        </p:nvSpPr>
        <p:spPr>
          <a:xfrm>
            <a:off x="2588641" y="9944862"/>
            <a:ext cx="2436368" cy="53467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7" name="Google Shape;37;p6"/>
          <p:cNvSpPr txBox="1"/>
          <p:nvPr>
            <p:ph idx="10" type="dt"/>
          </p:nvPr>
        </p:nvSpPr>
        <p:spPr>
          <a:xfrm>
            <a:off x="380682" y="9944862"/>
            <a:ext cx="1751139" cy="53467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2" type="sldNum"/>
          </p:nvPr>
        </p:nvSpPr>
        <p:spPr>
          <a:xfrm>
            <a:off x="5481828" y="9944862"/>
            <a:ext cx="1751139" cy="534670"/>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80682" y="427736"/>
            <a:ext cx="6852285" cy="1710944"/>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0" i="0" sz="1800" u="none" cap="none" strike="noStrike">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380682" y="2459482"/>
            <a:ext cx="6852285" cy="7057644"/>
          </a:xfrm>
          <a:prstGeom prst="rect">
            <a:avLst/>
          </a:prstGeom>
          <a:noFill/>
          <a:ln>
            <a:noFill/>
          </a:ln>
        </p:spPr>
        <p:txBody>
          <a:bodyPr anchorCtr="0" anchor="t" bIns="0" lIns="0" spcFirstLastPara="1" rIns="0" wrap="square" tIns="0">
            <a:spAutoFit/>
          </a:bodyPr>
          <a:lstStyle>
            <a:lvl1pPr indent="-228600" lvl="0" marL="457200" marR="0" rtl="0" algn="l">
              <a:spcBef>
                <a:spcPts val="0"/>
              </a:spcBef>
              <a:spcAft>
                <a:spcPts val="0"/>
              </a:spcAft>
              <a:buSzPts val="1400"/>
              <a:buNone/>
              <a:defRPr b="0" i="0" sz="1800" u="none" cap="none" strike="noStrike">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8" name="Google Shape;8;p1"/>
          <p:cNvSpPr txBox="1"/>
          <p:nvPr>
            <p:ph idx="11" type="ftr"/>
          </p:nvPr>
        </p:nvSpPr>
        <p:spPr>
          <a:xfrm>
            <a:off x="2588641" y="9944862"/>
            <a:ext cx="2436368" cy="53467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 name="Google Shape;9;p1"/>
          <p:cNvSpPr txBox="1"/>
          <p:nvPr>
            <p:ph idx="10" type="dt"/>
          </p:nvPr>
        </p:nvSpPr>
        <p:spPr>
          <a:xfrm>
            <a:off x="380682" y="9944862"/>
            <a:ext cx="1751139" cy="53467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0" name="Google Shape;10;p1"/>
          <p:cNvSpPr txBox="1"/>
          <p:nvPr>
            <p:ph idx="12" type="sldNum"/>
          </p:nvPr>
        </p:nvSpPr>
        <p:spPr>
          <a:xfrm>
            <a:off x="5481828" y="9944862"/>
            <a:ext cx="1751139" cy="534670"/>
          </a:xfrm>
          <a:prstGeom prst="rect">
            <a:avLst/>
          </a:prstGeom>
          <a:noFill/>
          <a:ln>
            <a:noFill/>
          </a:ln>
        </p:spPr>
        <p:txBody>
          <a:bodyPr anchorCtr="0" anchor="t" bIns="0" lIns="0" spcFirstLastPara="1" rIns="0" wrap="square" tIns="0">
            <a:spAutoFit/>
          </a:bodyPr>
          <a:lstStyle>
            <a:lvl1pPr indent="0" lvl="0" algn="r">
              <a:spcBef>
                <a:spcPts val="0"/>
              </a:spcBef>
              <a:buNone/>
              <a:defRPr sz="1800">
                <a:solidFill>
                  <a:srgbClr val="888888"/>
                </a:solidFill>
              </a:defRPr>
            </a:lvl1pPr>
            <a:lvl2pPr indent="0" lvl="1" algn="r">
              <a:spcBef>
                <a:spcPts val="0"/>
              </a:spcBef>
              <a:buNone/>
              <a:defRPr sz="1800">
                <a:solidFill>
                  <a:srgbClr val="888888"/>
                </a:solidFill>
              </a:defRPr>
            </a:lvl2pPr>
            <a:lvl3pPr indent="0" lvl="2" algn="r">
              <a:spcBef>
                <a:spcPts val="0"/>
              </a:spcBef>
              <a:buNone/>
              <a:defRPr sz="1800">
                <a:solidFill>
                  <a:srgbClr val="888888"/>
                </a:solidFill>
              </a:defRPr>
            </a:lvl3pPr>
            <a:lvl4pPr indent="0" lvl="3" algn="r">
              <a:spcBef>
                <a:spcPts val="0"/>
              </a:spcBef>
              <a:buNone/>
              <a:defRPr sz="1800">
                <a:solidFill>
                  <a:srgbClr val="888888"/>
                </a:solidFill>
              </a:defRPr>
            </a:lvl4pPr>
            <a:lvl5pPr indent="0" lvl="4" algn="r">
              <a:spcBef>
                <a:spcPts val="0"/>
              </a:spcBef>
              <a:buNone/>
              <a:defRPr sz="1800">
                <a:solidFill>
                  <a:srgbClr val="888888"/>
                </a:solidFill>
              </a:defRPr>
            </a:lvl5pPr>
            <a:lvl6pPr indent="0" lvl="5" algn="r">
              <a:spcBef>
                <a:spcPts val="0"/>
              </a:spcBef>
              <a:buNone/>
              <a:defRPr sz="1800">
                <a:solidFill>
                  <a:srgbClr val="888888"/>
                </a:solidFill>
              </a:defRPr>
            </a:lvl6pPr>
            <a:lvl7pPr indent="0" lvl="6" algn="r">
              <a:spcBef>
                <a:spcPts val="0"/>
              </a:spcBef>
              <a:buNone/>
              <a:defRPr sz="1800">
                <a:solidFill>
                  <a:srgbClr val="888888"/>
                </a:solidFill>
              </a:defRPr>
            </a:lvl7pPr>
            <a:lvl8pPr indent="0" lvl="7" algn="r">
              <a:spcBef>
                <a:spcPts val="0"/>
              </a:spcBef>
              <a:buNone/>
              <a:defRPr sz="1800">
                <a:solidFill>
                  <a:srgbClr val="888888"/>
                </a:solidFill>
              </a:defRPr>
            </a:lvl8pPr>
            <a:lvl9pPr indent="0" lvl="8" algn="r">
              <a:spcBef>
                <a:spcPts val="0"/>
              </a:spcBef>
              <a:buNone/>
              <a:defRPr sz="1800">
                <a:solidFill>
                  <a:srgbClr val="888888"/>
                </a:solidFil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1.png"/><Relationship Id="rId5" Type="http://schemas.openxmlformats.org/officeDocument/2006/relationships/image" Target="../media/image7.png"/><Relationship Id="rId6" Type="http://schemas.openxmlformats.org/officeDocument/2006/relationships/image" Target="../media/image5.jpg"/><Relationship Id="rId7" Type="http://schemas.openxmlformats.org/officeDocument/2006/relationships/image" Target="../media/image2.png"/><Relationship Id="rId8"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6.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2" name="Shape 42"/>
        <p:cNvGrpSpPr/>
        <p:nvPr/>
      </p:nvGrpSpPr>
      <p:grpSpPr>
        <a:xfrm>
          <a:off x="0" y="0"/>
          <a:ext cx="0" cy="0"/>
          <a:chOff x="0" y="0"/>
          <a:chExt cx="0" cy="0"/>
        </a:xfrm>
      </p:grpSpPr>
      <p:pic>
        <p:nvPicPr>
          <p:cNvPr id="43" name="Google Shape;43;p7"/>
          <p:cNvPicPr preferRelativeResize="0"/>
          <p:nvPr/>
        </p:nvPicPr>
        <p:blipFill rotWithShape="1">
          <a:blip r:embed="rId3">
            <a:alphaModFix/>
          </a:blip>
          <a:srcRect b="0" l="0" r="0" t="0"/>
          <a:stretch/>
        </p:blipFill>
        <p:spPr>
          <a:xfrm>
            <a:off x="416753" y="9600965"/>
            <a:ext cx="4414662" cy="720890"/>
          </a:xfrm>
          <a:prstGeom prst="rect">
            <a:avLst/>
          </a:prstGeom>
          <a:noFill/>
          <a:ln>
            <a:noFill/>
          </a:ln>
        </p:spPr>
      </p:pic>
      <p:pic>
        <p:nvPicPr>
          <p:cNvPr id="44" name="Google Shape;44;p7"/>
          <p:cNvPicPr preferRelativeResize="0"/>
          <p:nvPr/>
        </p:nvPicPr>
        <p:blipFill rotWithShape="1">
          <a:blip r:embed="rId4">
            <a:alphaModFix/>
          </a:blip>
          <a:srcRect b="0" l="0" r="0" t="0"/>
          <a:stretch/>
        </p:blipFill>
        <p:spPr>
          <a:xfrm>
            <a:off x="434053" y="6785559"/>
            <a:ext cx="4548350" cy="270580"/>
          </a:xfrm>
          <a:prstGeom prst="rect">
            <a:avLst/>
          </a:prstGeom>
          <a:noFill/>
          <a:ln>
            <a:noFill/>
          </a:ln>
        </p:spPr>
      </p:pic>
      <p:sp>
        <p:nvSpPr>
          <p:cNvPr id="45" name="Google Shape;45;p7"/>
          <p:cNvSpPr txBox="1"/>
          <p:nvPr/>
        </p:nvSpPr>
        <p:spPr>
          <a:xfrm>
            <a:off x="398875" y="4789451"/>
            <a:ext cx="6033300" cy="5498700"/>
          </a:xfrm>
          <a:prstGeom prst="rect">
            <a:avLst/>
          </a:prstGeom>
          <a:noFill/>
          <a:ln>
            <a:noFill/>
          </a:ln>
        </p:spPr>
        <p:txBody>
          <a:bodyPr anchorCtr="0" anchor="t" bIns="0" lIns="0" spcFirstLastPara="1" rIns="0" wrap="square" tIns="138525">
            <a:spAutoFit/>
          </a:bodyPr>
          <a:lstStyle/>
          <a:p>
            <a:pPr indent="0" lvl="0" marL="12260" rtl="0" algn="l">
              <a:lnSpc>
                <a:spcPct val="100000"/>
              </a:lnSpc>
              <a:spcBef>
                <a:spcPts val="0"/>
              </a:spcBef>
              <a:spcAft>
                <a:spcPts val="0"/>
              </a:spcAft>
              <a:buNone/>
            </a:pPr>
            <a:r>
              <a:rPr lang="en-US" sz="2027">
                <a:latin typeface="Arial"/>
                <a:ea typeface="Arial"/>
                <a:cs typeface="Arial"/>
                <a:sym typeface="Arial"/>
              </a:rPr>
              <a:t>TO THE ATTENDING DOCTOR</a:t>
            </a:r>
            <a:endParaRPr sz="2027">
              <a:latin typeface="Arial"/>
              <a:ea typeface="Arial"/>
              <a:cs typeface="Arial"/>
              <a:sym typeface="Arial"/>
            </a:endParaRPr>
          </a:p>
          <a:p>
            <a:pPr indent="0" lvl="0" marL="15326" marR="185135" rtl="0" algn="l">
              <a:lnSpc>
                <a:spcPct val="111300"/>
              </a:lnSpc>
              <a:spcBef>
                <a:spcPts val="473"/>
              </a:spcBef>
              <a:spcAft>
                <a:spcPts val="0"/>
              </a:spcAft>
              <a:buNone/>
            </a:pPr>
            <a:r>
              <a:rPr lang="en-US" sz="1399">
                <a:latin typeface="Arial"/>
                <a:ea typeface="Arial"/>
                <a:cs typeface="Arial"/>
                <a:sym typeface="Arial"/>
              </a:rPr>
              <a:t>This child is undergoing </a:t>
            </a:r>
            <a:r>
              <a:rPr b="1" lang="en-US" sz="1399">
                <a:latin typeface="Arial"/>
                <a:ea typeface="Arial"/>
                <a:cs typeface="Arial"/>
                <a:sym typeface="Arial"/>
              </a:rPr>
              <a:t>chemotherapy for cancer </a:t>
            </a:r>
            <a:r>
              <a:rPr lang="en-US" sz="1399">
                <a:latin typeface="Arial"/>
                <a:ea typeface="Arial"/>
                <a:cs typeface="Arial"/>
                <a:sym typeface="Arial"/>
              </a:rPr>
              <a:t>and may be have low immunity. If the child presents with:</a:t>
            </a:r>
            <a:endParaRPr sz="1399">
              <a:latin typeface="Arial"/>
              <a:ea typeface="Arial"/>
              <a:cs typeface="Arial"/>
              <a:sym typeface="Arial"/>
            </a:endParaRPr>
          </a:p>
          <a:p>
            <a:pPr indent="0" lvl="0" marL="220078" rtl="0" algn="l">
              <a:lnSpc>
                <a:spcPct val="100000"/>
              </a:lnSpc>
              <a:spcBef>
                <a:spcPts val="656"/>
              </a:spcBef>
              <a:spcAft>
                <a:spcPts val="0"/>
              </a:spcAft>
              <a:buNone/>
            </a:pPr>
            <a:r>
              <a:rPr b="1" lang="en-US" sz="1399">
                <a:latin typeface="Arial"/>
                <a:ea typeface="Arial"/>
                <a:cs typeface="Arial"/>
                <a:sym typeface="Arial"/>
              </a:rPr>
              <a:t>Fever ≥ 100.4°F / 38°</a:t>
            </a:r>
            <a:r>
              <a:rPr b="1" lang="en-US" sz="1399">
                <a:latin typeface="Arial"/>
                <a:ea typeface="Arial"/>
                <a:cs typeface="Arial"/>
                <a:sym typeface="Arial"/>
              </a:rPr>
              <a:t>C</a:t>
            </a:r>
            <a:endParaRPr sz="1399">
              <a:latin typeface="Arial"/>
              <a:ea typeface="Arial"/>
              <a:cs typeface="Arial"/>
              <a:sym typeface="Arial"/>
            </a:endParaRPr>
          </a:p>
          <a:p>
            <a:pPr indent="0" lvl="0" marL="220078" marR="1007209" rtl="0" algn="l">
              <a:lnSpc>
                <a:spcPct val="113793"/>
              </a:lnSpc>
              <a:spcBef>
                <a:spcPts val="782"/>
              </a:spcBef>
              <a:spcAft>
                <a:spcPts val="0"/>
              </a:spcAft>
              <a:buNone/>
            </a:pPr>
            <a:r>
              <a:rPr b="1" lang="en-US" sz="1399">
                <a:latin typeface="Arial"/>
                <a:ea typeface="Arial"/>
                <a:cs typeface="Arial"/>
                <a:sym typeface="Arial"/>
              </a:rPr>
              <a:t>Or any signs of systemic illness (breathing difficulty, abdominal pain, vomiting, loose stool, drowsiness, rash)</a:t>
            </a:r>
            <a:endParaRPr sz="1399">
              <a:latin typeface="Arial"/>
              <a:ea typeface="Arial"/>
              <a:cs typeface="Arial"/>
              <a:sym typeface="Arial"/>
            </a:endParaRPr>
          </a:p>
          <a:p>
            <a:pPr indent="0" lvl="0" marL="220078" rtl="0" algn="l">
              <a:lnSpc>
                <a:spcPct val="100000"/>
              </a:lnSpc>
              <a:spcBef>
                <a:spcPts val="1270"/>
              </a:spcBef>
              <a:spcAft>
                <a:spcPts val="0"/>
              </a:spcAft>
              <a:buNone/>
            </a:pPr>
            <a:r>
              <a:rPr b="1" lang="en-US" sz="1399">
                <a:solidFill>
                  <a:schemeClr val="lt1"/>
                </a:solidFill>
                <a:latin typeface="Arial"/>
                <a:ea typeface="Arial"/>
                <a:cs typeface="Arial"/>
                <a:sym typeface="Arial"/>
              </a:rPr>
              <a:t>Treat as FEBRILE NEUTROPENIA until ruled out.</a:t>
            </a:r>
            <a:endParaRPr sz="1399">
              <a:solidFill>
                <a:schemeClr val="lt1"/>
              </a:solidFill>
              <a:latin typeface="Arial"/>
              <a:ea typeface="Arial"/>
              <a:cs typeface="Arial"/>
              <a:sym typeface="Arial"/>
            </a:endParaRPr>
          </a:p>
          <a:p>
            <a:pPr indent="0" lvl="0" marL="0" rtl="0" algn="l">
              <a:lnSpc>
                <a:spcPct val="100000"/>
              </a:lnSpc>
              <a:spcBef>
                <a:spcPts val="0"/>
              </a:spcBef>
              <a:spcAft>
                <a:spcPts val="0"/>
              </a:spcAft>
              <a:buNone/>
            </a:pPr>
            <a:r>
              <a:t/>
            </a:r>
            <a:endParaRPr sz="1399">
              <a:solidFill>
                <a:schemeClr val="lt1"/>
              </a:solidFill>
              <a:latin typeface="Arial"/>
              <a:ea typeface="Arial"/>
              <a:cs typeface="Arial"/>
              <a:sym typeface="Arial"/>
            </a:endParaRPr>
          </a:p>
          <a:p>
            <a:pPr indent="0" lvl="0" marL="0" rtl="0" algn="l">
              <a:lnSpc>
                <a:spcPct val="100000"/>
              </a:lnSpc>
              <a:spcBef>
                <a:spcPts val="0"/>
              </a:spcBef>
              <a:spcAft>
                <a:spcPts val="0"/>
              </a:spcAft>
              <a:buNone/>
            </a:pPr>
            <a:r>
              <a:t/>
            </a:r>
            <a:endParaRPr sz="1399">
              <a:latin typeface="Arial"/>
              <a:ea typeface="Arial"/>
              <a:cs typeface="Arial"/>
              <a:sym typeface="Arial"/>
            </a:endParaRPr>
          </a:p>
          <a:p>
            <a:pPr indent="0" lvl="0" marL="0" rtl="0" algn="l">
              <a:lnSpc>
                <a:spcPct val="100000"/>
              </a:lnSpc>
              <a:spcBef>
                <a:spcPts val="0"/>
              </a:spcBef>
              <a:spcAft>
                <a:spcPts val="0"/>
              </a:spcAft>
              <a:buNone/>
            </a:pPr>
            <a:r>
              <a:rPr lang="en-US" sz="2027">
                <a:latin typeface="Arial"/>
                <a:ea typeface="Arial"/>
                <a:cs typeface="Arial"/>
                <a:sym typeface="Arial"/>
              </a:rPr>
              <a:t>URGENT MANAGEMENT NEEDED</a:t>
            </a:r>
            <a:endParaRPr sz="2027">
              <a:latin typeface="Arial"/>
              <a:ea typeface="Arial"/>
              <a:cs typeface="Arial"/>
              <a:sym typeface="Arial"/>
            </a:endParaRPr>
          </a:p>
          <a:p>
            <a:pPr indent="0" lvl="0" marL="15326" rtl="0" algn="l">
              <a:lnSpc>
                <a:spcPct val="100000"/>
              </a:lnSpc>
              <a:spcBef>
                <a:spcPts val="666"/>
              </a:spcBef>
              <a:spcAft>
                <a:spcPts val="0"/>
              </a:spcAft>
              <a:buNone/>
            </a:pPr>
            <a:r>
              <a:rPr lang="en-US" sz="1399">
                <a:latin typeface="Arial"/>
                <a:ea typeface="Arial"/>
                <a:cs typeface="Arial"/>
                <a:sym typeface="Arial"/>
              </a:rPr>
              <a:t>Please initiate the first dose of </a:t>
            </a:r>
            <a:r>
              <a:rPr b="1" lang="en-US" sz="1399">
                <a:latin typeface="Arial"/>
                <a:ea typeface="Arial"/>
                <a:cs typeface="Arial"/>
                <a:sym typeface="Arial"/>
              </a:rPr>
              <a:t>IV Antibiotic Therapy </a:t>
            </a:r>
            <a:r>
              <a:rPr lang="en-US" sz="1399">
                <a:latin typeface="Arial"/>
                <a:ea typeface="Arial"/>
                <a:cs typeface="Arial"/>
                <a:sym typeface="Arial"/>
              </a:rPr>
              <a:t>immediately.</a:t>
            </a:r>
            <a:endParaRPr sz="1399">
              <a:latin typeface="Arial"/>
              <a:ea typeface="Arial"/>
              <a:cs typeface="Arial"/>
              <a:sym typeface="Arial"/>
            </a:endParaRPr>
          </a:p>
          <a:p>
            <a:pPr indent="0" lvl="0" marL="15326" rtl="0" algn="l">
              <a:lnSpc>
                <a:spcPct val="100000"/>
              </a:lnSpc>
              <a:spcBef>
                <a:spcPts val="1125"/>
              </a:spcBef>
              <a:spcAft>
                <a:spcPts val="0"/>
              </a:spcAft>
              <a:buNone/>
            </a:pPr>
            <a:r>
              <a:rPr b="1" lang="en-US" sz="1399">
                <a:latin typeface="Arial"/>
                <a:ea typeface="Arial"/>
                <a:cs typeface="Arial"/>
                <a:sym typeface="Arial"/>
              </a:rPr>
              <a:t>Send CBC and Blood culture if Feasible</a:t>
            </a:r>
            <a:endParaRPr sz="1399">
              <a:latin typeface="Arial"/>
              <a:ea typeface="Arial"/>
              <a:cs typeface="Arial"/>
              <a:sym typeface="Arial"/>
            </a:endParaRPr>
          </a:p>
          <a:p>
            <a:pPr indent="0" lvl="0" marL="15326" rtl="0" algn="l">
              <a:lnSpc>
                <a:spcPct val="100000"/>
              </a:lnSpc>
              <a:spcBef>
                <a:spcPts val="188"/>
              </a:spcBef>
              <a:spcAft>
                <a:spcPts val="0"/>
              </a:spcAft>
              <a:buNone/>
            </a:pPr>
            <a:r>
              <a:rPr b="1" lang="en-US" sz="1399">
                <a:latin typeface="Arial"/>
                <a:ea typeface="Arial"/>
                <a:cs typeface="Arial"/>
                <a:sym typeface="Arial"/>
              </a:rPr>
              <a:t>(Use Central Li</a:t>
            </a:r>
            <a:r>
              <a:rPr b="1" lang="en-US" sz="1399">
                <a:latin typeface="Arial"/>
                <a:ea typeface="Arial"/>
                <a:cs typeface="Arial"/>
                <a:sym typeface="Arial"/>
              </a:rPr>
              <a:t>ne only of expertise is available)</a:t>
            </a:r>
            <a:endParaRPr sz="1399">
              <a:latin typeface="Arial"/>
              <a:ea typeface="Arial"/>
              <a:cs typeface="Arial"/>
              <a:sym typeface="Arial"/>
            </a:endParaRPr>
          </a:p>
          <a:p>
            <a:pPr indent="0" lvl="0" marL="15326" marR="4904" rtl="0" algn="l">
              <a:lnSpc>
                <a:spcPct val="111300"/>
              </a:lnSpc>
              <a:spcBef>
                <a:spcPts val="935"/>
              </a:spcBef>
              <a:spcAft>
                <a:spcPts val="0"/>
              </a:spcAft>
              <a:buNone/>
            </a:pPr>
            <a:r>
              <a:rPr lang="en-US" sz="1399">
                <a:latin typeface="Arial"/>
                <a:ea typeface="Arial"/>
                <a:cs typeface="Arial"/>
                <a:sym typeface="Arial"/>
              </a:rPr>
              <a:t>Refer patient immediately to ……………………………… hospital after giving first dose of antibiotic and stabilisation.</a:t>
            </a:r>
            <a:endParaRPr sz="1399">
              <a:latin typeface="Arial"/>
              <a:ea typeface="Arial"/>
              <a:cs typeface="Arial"/>
              <a:sym typeface="Arial"/>
            </a:endParaRPr>
          </a:p>
          <a:p>
            <a:pPr indent="0" lvl="0" marL="15326" rtl="0" algn="l">
              <a:lnSpc>
                <a:spcPct val="100000"/>
              </a:lnSpc>
              <a:spcBef>
                <a:spcPts val="1125"/>
              </a:spcBef>
              <a:spcAft>
                <a:spcPts val="0"/>
              </a:spcAft>
              <a:buNone/>
            </a:pPr>
            <a:r>
              <a:rPr b="1" lang="en-US" sz="1399">
                <a:latin typeface="Arial"/>
                <a:ea typeface="Arial"/>
                <a:cs typeface="Arial"/>
                <a:sym typeface="Arial"/>
              </a:rPr>
              <a:t>(Antibiotic)</a:t>
            </a:r>
            <a:endParaRPr sz="1399">
              <a:latin typeface="Arial"/>
              <a:ea typeface="Arial"/>
              <a:cs typeface="Arial"/>
              <a:sym typeface="Arial"/>
            </a:endParaRPr>
          </a:p>
          <a:p>
            <a:pPr indent="0" lvl="0" marL="425442" marR="1851351" rtl="0" algn="l">
              <a:lnSpc>
                <a:spcPct val="150200"/>
              </a:lnSpc>
              <a:spcBef>
                <a:spcPts val="748"/>
              </a:spcBef>
              <a:spcAft>
                <a:spcPts val="0"/>
              </a:spcAft>
              <a:buNone/>
            </a:pPr>
            <a:r>
              <a:rPr b="1" lang="en-US" sz="1399">
                <a:solidFill>
                  <a:schemeClr val="lt1"/>
                </a:solidFill>
                <a:latin typeface="Arial"/>
                <a:ea typeface="Arial"/>
                <a:cs typeface="Arial"/>
                <a:sym typeface="Arial"/>
              </a:rPr>
              <a:t>Inj. Piperacillin Tazobactum (100mg/kg ) stat Inj. Cefaperazone Sulbactum (50mg/kg) stat</a:t>
            </a:r>
            <a:endParaRPr sz="1399">
              <a:solidFill>
                <a:schemeClr val="lt1"/>
              </a:solidFill>
              <a:latin typeface="Arial"/>
              <a:ea typeface="Arial"/>
              <a:cs typeface="Arial"/>
              <a:sym typeface="Arial"/>
            </a:endParaRPr>
          </a:p>
        </p:txBody>
      </p:sp>
      <p:pic>
        <p:nvPicPr>
          <p:cNvPr id="46" name="Google Shape;46;p7"/>
          <p:cNvPicPr preferRelativeResize="0"/>
          <p:nvPr/>
        </p:nvPicPr>
        <p:blipFill rotWithShape="1">
          <a:blip r:embed="rId5">
            <a:alphaModFix/>
          </a:blip>
          <a:srcRect b="0" l="0" r="0" t="0"/>
          <a:stretch/>
        </p:blipFill>
        <p:spPr>
          <a:xfrm>
            <a:off x="998133" y="1295668"/>
            <a:ext cx="6062840" cy="3195801"/>
          </a:xfrm>
          <a:prstGeom prst="rect">
            <a:avLst/>
          </a:prstGeom>
          <a:noFill/>
          <a:ln>
            <a:noFill/>
          </a:ln>
        </p:spPr>
      </p:pic>
      <p:pic>
        <p:nvPicPr>
          <p:cNvPr id="47" name="Google Shape;47;p7"/>
          <p:cNvPicPr preferRelativeResize="0"/>
          <p:nvPr/>
        </p:nvPicPr>
        <p:blipFill rotWithShape="1">
          <a:blip r:embed="rId6">
            <a:alphaModFix/>
          </a:blip>
          <a:srcRect b="0" l="0" r="0" t="0"/>
          <a:stretch/>
        </p:blipFill>
        <p:spPr>
          <a:xfrm>
            <a:off x="0" y="867100"/>
            <a:ext cx="7607303" cy="3873173"/>
          </a:xfrm>
          <a:prstGeom prst="rect">
            <a:avLst/>
          </a:prstGeom>
          <a:noFill/>
          <a:ln>
            <a:noFill/>
          </a:ln>
        </p:spPr>
      </p:pic>
      <p:sp>
        <p:nvSpPr>
          <p:cNvPr id="48" name="Google Shape;48;p7"/>
          <p:cNvSpPr txBox="1"/>
          <p:nvPr/>
        </p:nvSpPr>
        <p:spPr>
          <a:xfrm rot="-5400000">
            <a:off x="-872406" y="2620068"/>
            <a:ext cx="3052500" cy="561000"/>
          </a:xfrm>
          <a:prstGeom prst="rect">
            <a:avLst/>
          </a:prstGeom>
          <a:noFill/>
          <a:ln>
            <a:noFill/>
          </a:ln>
        </p:spPr>
        <p:txBody>
          <a:bodyPr anchorCtr="0" anchor="t" bIns="0" lIns="0" spcFirstLastPara="1" rIns="0" wrap="square" tIns="0">
            <a:spAutoFit/>
          </a:bodyPr>
          <a:lstStyle/>
          <a:p>
            <a:pPr indent="0" lvl="0" marL="12340" rtl="0" algn="l">
              <a:lnSpc>
                <a:spcPct val="100106"/>
              </a:lnSpc>
              <a:spcBef>
                <a:spcPts val="0"/>
              </a:spcBef>
              <a:spcAft>
                <a:spcPts val="0"/>
              </a:spcAft>
              <a:buNone/>
            </a:pPr>
            <a:r>
              <a:rPr b="1" lang="en-US" sz="3643">
                <a:solidFill>
                  <a:schemeClr val="lt1"/>
                </a:solidFill>
                <a:latin typeface="Arial"/>
                <a:ea typeface="Arial"/>
                <a:cs typeface="Arial"/>
                <a:sym typeface="Arial"/>
              </a:rPr>
              <a:t>FEVER CARD</a:t>
            </a:r>
            <a:endParaRPr sz="3643">
              <a:solidFill>
                <a:schemeClr val="lt1"/>
              </a:solidFill>
              <a:latin typeface="Arial"/>
              <a:ea typeface="Arial"/>
              <a:cs typeface="Arial"/>
              <a:sym typeface="Arial"/>
            </a:endParaRPr>
          </a:p>
        </p:txBody>
      </p:sp>
      <p:pic>
        <p:nvPicPr>
          <p:cNvPr id="49" name="Google Shape;49;p7"/>
          <p:cNvPicPr preferRelativeResize="0"/>
          <p:nvPr/>
        </p:nvPicPr>
        <p:blipFill rotWithShape="1">
          <a:blip r:embed="rId7">
            <a:alphaModFix/>
          </a:blip>
          <a:srcRect b="0" l="0" r="0" t="0"/>
          <a:stretch/>
        </p:blipFill>
        <p:spPr>
          <a:xfrm>
            <a:off x="1075125" y="1387475"/>
            <a:ext cx="6062851" cy="3015150"/>
          </a:xfrm>
          <a:prstGeom prst="rect">
            <a:avLst/>
          </a:prstGeom>
          <a:noFill/>
          <a:ln>
            <a:noFill/>
          </a:ln>
        </p:spPr>
      </p:pic>
      <p:sp>
        <p:nvSpPr>
          <p:cNvPr id="50" name="Google Shape;50;p7"/>
          <p:cNvSpPr txBox="1"/>
          <p:nvPr/>
        </p:nvSpPr>
        <p:spPr>
          <a:xfrm>
            <a:off x="1318493" y="1729610"/>
            <a:ext cx="1197600" cy="236700"/>
          </a:xfrm>
          <a:prstGeom prst="rect">
            <a:avLst/>
          </a:prstGeom>
          <a:noFill/>
          <a:ln>
            <a:noFill/>
          </a:ln>
        </p:spPr>
        <p:txBody>
          <a:bodyPr anchorCtr="0" anchor="t" bIns="0" lIns="0" spcFirstLastPara="1" rIns="0" wrap="square" tIns="12350">
            <a:spAutoFit/>
          </a:bodyPr>
          <a:lstStyle/>
          <a:p>
            <a:pPr indent="0" lvl="0" marL="12340" rtl="0" algn="l">
              <a:lnSpc>
                <a:spcPct val="100000"/>
              </a:lnSpc>
              <a:spcBef>
                <a:spcPts val="0"/>
              </a:spcBef>
              <a:spcAft>
                <a:spcPts val="0"/>
              </a:spcAft>
              <a:buNone/>
            </a:pPr>
            <a:r>
              <a:rPr b="1" lang="en-US" sz="1457">
                <a:latin typeface="Arial"/>
                <a:ea typeface="Arial"/>
                <a:cs typeface="Arial"/>
                <a:sym typeface="Arial"/>
              </a:rPr>
              <a:t>Patient Name</a:t>
            </a:r>
            <a:endParaRPr sz="1457">
              <a:latin typeface="Arial"/>
              <a:ea typeface="Arial"/>
              <a:cs typeface="Arial"/>
              <a:sym typeface="Arial"/>
            </a:endParaRPr>
          </a:p>
        </p:txBody>
      </p:sp>
      <p:sp>
        <p:nvSpPr>
          <p:cNvPr id="51" name="Google Shape;51;p7"/>
          <p:cNvSpPr txBox="1"/>
          <p:nvPr/>
        </p:nvSpPr>
        <p:spPr>
          <a:xfrm>
            <a:off x="3903478" y="1729610"/>
            <a:ext cx="86400" cy="236700"/>
          </a:xfrm>
          <a:prstGeom prst="rect">
            <a:avLst/>
          </a:prstGeom>
          <a:noFill/>
          <a:ln>
            <a:noFill/>
          </a:ln>
        </p:spPr>
        <p:txBody>
          <a:bodyPr anchorCtr="0" anchor="t" bIns="0" lIns="0" spcFirstLastPara="1" rIns="0" wrap="square" tIns="12350">
            <a:spAutoFit/>
          </a:bodyPr>
          <a:lstStyle/>
          <a:p>
            <a:pPr indent="0" lvl="0" marL="12340" rtl="0" algn="l">
              <a:lnSpc>
                <a:spcPct val="100000"/>
              </a:lnSpc>
              <a:spcBef>
                <a:spcPts val="0"/>
              </a:spcBef>
              <a:spcAft>
                <a:spcPts val="0"/>
              </a:spcAft>
              <a:buNone/>
            </a:pPr>
            <a:r>
              <a:rPr b="1" lang="en-US" sz="1457">
                <a:latin typeface="Arial"/>
                <a:ea typeface="Arial"/>
                <a:cs typeface="Arial"/>
                <a:sym typeface="Arial"/>
              </a:rPr>
              <a:t>:</a:t>
            </a:r>
            <a:endParaRPr sz="1457">
              <a:latin typeface="Arial"/>
              <a:ea typeface="Arial"/>
              <a:cs typeface="Arial"/>
              <a:sym typeface="Arial"/>
            </a:endParaRPr>
          </a:p>
        </p:txBody>
      </p:sp>
      <p:sp>
        <p:nvSpPr>
          <p:cNvPr id="52" name="Google Shape;52;p7"/>
          <p:cNvSpPr txBox="1"/>
          <p:nvPr/>
        </p:nvSpPr>
        <p:spPr>
          <a:xfrm>
            <a:off x="1318493" y="2223345"/>
            <a:ext cx="1783800" cy="236700"/>
          </a:xfrm>
          <a:prstGeom prst="rect">
            <a:avLst/>
          </a:prstGeom>
          <a:noFill/>
          <a:ln>
            <a:noFill/>
          </a:ln>
        </p:spPr>
        <p:txBody>
          <a:bodyPr anchorCtr="0" anchor="t" bIns="0" lIns="0" spcFirstLastPara="1" rIns="0" wrap="square" tIns="12350">
            <a:spAutoFit/>
          </a:bodyPr>
          <a:lstStyle/>
          <a:p>
            <a:pPr indent="0" lvl="0" marL="12340" rtl="0" algn="l">
              <a:lnSpc>
                <a:spcPct val="100000"/>
              </a:lnSpc>
              <a:spcBef>
                <a:spcPts val="0"/>
              </a:spcBef>
              <a:spcAft>
                <a:spcPts val="0"/>
              </a:spcAft>
              <a:buNone/>
            </a:pPr>
            <a:r>
              <a:rPr b="1" lang="en-US" sz="1457">
                <a:latin typeface="Arial"/>
                <a:ea typeface="Arial"/>
                <a:cs typeface="Arial"/>
                <a:sym typeface="Arial"/>
              </a:rPr>
              <a:t>Patient ID / Reg. No.</a:t>
            </a:r>
            <a:endParaRPr sz="1457">
              <a:latin typeface="Arial"/>
              <a:ea typeface="Arial"/>
              <a:cs typeface="Arial"/>
              <a:sym typeface="Arial"/>
            </a:endParaRPr>
          </a:p>
        </p:txBody>
      </p:sp>
      <p:sp>
        <p:nvSpPr>
          <p:cNvPr id="53" name="Google Shape;53;p7"/>
          <p:cNvSpPr txBox="1"/>
          <p:nvPr/>
        </p:nvSpPr>
        <p:spPr>
          <a:xfrm>
            <a:off x="3903478" y="2223345"/>
            <a:ext cx="86400" cy="236700"/>
          </a:xfrm>
          <a:prstGeom prst="rect">
            <a:avLst/>
          </a:prstGeom>
          <a:noFill/>
          <a:ln>
            <a:noFill/>
          </a:ln>
        </p:spPr>
        <p:txBody>
          <a:bodyPr anchorCtr="0" anchor="t" bIns="0" lIns="0" spcFirstLastPara="1" rIns="0" wrap="square" tIns="12350">
            <a:spAutoFit/>
          </a:bodyPr>
          <a:lstStyle/>
          <a:p>
            <a:pPr indent="0" lvl="0" marL="12340" rtl="0" algn="l">
              <a:lnSpc>
                <a:spcPct val="100000"/>
              </a:lnSpc>
              <a:spcBef>
                <a:spcPts val="0"/>
              </a:spcBef>
              <a:spcAft>
                <a:spcPts val="0"/>
              </a:spcAft>
              <a:buNone/>
            </a:pPr>
            <a:r>
              <a:rPr b="1" lang="en-US" sz="1457">
                <a:latin typeface="Arial"/>
                <a:ea typeface="Arial"/>
                <a:cs typeface="Arial"/>
                <a:sym typeface="Arial"/>
              </a:rPr>
              <a:t>:</a:t>
            </a:r>
            <a:endParaRPr sz="1457">
              <a:latin typeface="Arial"/>
              <a:ea typeface="Arial"/>
              <a:cs typeface="Arial"/>
              <a:sym typeface="Arial"/>
            </a:endParaRPr>
          </a:p>
        </p:txBody>
      </p:sp>
      <p:sp>
        <p:nvSpPr>
          <p:cNvPr id="54" name="Google Shape;54;p7"/>
          <p:cNvSpPr txBox="1"/>
          <p:nvPr/>
        </p:nvSpPr>
        <p:spPr>
          <a:xfrm>
            <a:off x="1318493" y="2717082"/>
            <a:ext cx="909600" cy="236700"/>
          </a:xfrm>
          <a:prstGeom prst="rect">
            <a:avLst/>
          </a:prstGeom>
          <a:noFill/>
          <a:ln>
            <a:noFill/>
          </a:ln>
        </p:spPr>
        <p:txBody>
          <a:bodyPr anchorCtr="0" anchor="t" bIns="0" lIns="0" spcFirstLastPara="1" rIns="0" wrap="square" tIns="12350">
            <a:spAutoFit/>
          </a:bodyPr>
          <a:lstStyle/>
          <a:p>
            <a:pPr indent="0" lvl="0" marL="12340" rtl="0" algn="l">
              <a:lnSpc>
                <a:spcPct val="100000"/>
              </a:lnSpc>
              <a:spcBef>
                <a:spcPts val="0"/>
              </a:spcBef>
              <a:spcAft>
                <a:spcPts val="0"/>
              </a:spcAft>
              <a:buNone/>
            </a:pPr>
            <a:r>
              <a:rPr b="1" lang="en-US" sz="1457">
                <a:latin typeface="Arial"/>
                <a:ea typeface="Arial"/>
                <a:cs typeface="Arial"/>
                <a:sym typeface="Arial"/>
              </a:rPr>
              <a:t>Diagnosis</a:t>
            </a:r>
            <a:endParaRPr sz="1457">
              <a:latin typeface="Arial"/>
              <a:ea typeface="Arial"/>
              <a:cs typeface="Arial"/>
              <a:sym typeface="Arial"/>
            </a:endParaRPr>
          </a:p>
        </p:txBody>
      </p:sp>
      <p:sp>
        <p:nvSpPr>
          <p:cNvPr id="55" name="Google Shape;55;p7"/>
          <p:cNvSpPr txBox="1"/>
          <p:nvPr/>
        </p:nvSpPr>
        <p:spPr>
          <a:xfrm>
            <a:off x="3903478" y="2717082"/>
            <a:ext cx="86400" cy="236700"/>
          </a:xfrm>
          <a:prstGeom prst="rect">
            <a:avLst/>
          </a:prstGeom>
          <a:noFill/>
          <a:ln>
            <a:noFill/>
          </a:ln>
        </p:spPr>
        <p:txBody>
          <a:bodyPr anchorCtr="0" anchor="t" bIns="0" lIns="0" spcFirstLastPara="1" rIns="0" wrap="square" tIns="12350">
            <a:spAutoFit/>
          </a:bodyPr>
          <a:lstStyle/>
          <a:p>
            <a:pPr indent="0" lvl="0" marL="12340" rtl="0" algn="l">
              <a:lnSpc>
                <a:spcPct val="100000"/>
              </a:lnSpc>
              <a:spcBef>
                <a:spcPts val="0"/>
              </a:spcBef>
              <a:spcAft>
                <a:spcPts val="0"/>
              </a:spcAft>
              <a:buNone/>
            </a:pPr>
            <a:r>
              <a:rPr b="1" lang="en-US" sz="1457">
                <a:latin typeface="Arial"/>
                <a:ea typeface="Arial"/>
                <a:cs typeface="Arial"/>
                <a:sym typeface="Arial"/>
              </a:rPr>
              <a:t>:</a:t>
            </a:r>
            <a:endParaRPr sz="1457">
              <a:latin typeface="Arial"/>
              <a:ea typeface="Arial"/>
              <a:cs typeface="Arial"/>
              <a:sym typeface="Arial"/>
            </a:endParaRPr>
          </a:p>
        </p:txBody>
      </p:sp>
      <p:sp>
        <p:nvSpPr>
          <p:cNvPr id="56" name="Google Shape;56;p7"/>
          <p:cNvSpPr txBox="1"/>
          <p:nvPr/>
        </p:nvSpPr>
        <p:spPr>
          <a:xfrm>
            <a:off x="1318486" y="3226639"/>
            <a:ext cx="2787300" cy="236700"/>
          </a:xfrm>
          <a:prstGeom prst="rect">
            <a:avLst/>
          </a:prstGeom>
          <a:noFill/>
          <a:ln>
            <a:noFill/>
          </a:ln>
        </p:spPr>
        <p:txBody>
          <a:bodyPr anchorCtr="0" anchor="t" bIns="0" lIns="0" spcFirstLastPara="1" rIns="0" wrap="square" tIns="12350">
            <a:spAutoFit/>
          </a:bodyPr>
          <a:lstStyle/>
          <a:p>
            <a:pPr indent="0" lvl="0" marL="12340" rtl="0" algn="l">
              <a:lnSpc>
                <a:spcPct val="100000"/>
              </a:lnSpc>
              <a:spcBef>
                <a:spcPts val="0"/>
              </a:spcBef>
              <a:spcAft>
                <a:spcPts val="0"/>
              </a:spcAft>
              <a:buNone/>
            </a:pPr>
            <a:r>
              <a:rPr b="1" lang="en-US" sz="1457">
                <a:latin typeface="Arial"/>
                <a:ea typeface="Arial"/>
                <a:cs typeface="Arial"/>
                <a:sym typeface="Arial"/>
              </a:rPr>
              <a:t>Consultant / Unit</a:t>
            </a:r>
            <a:r>
              <a:rPr b="1" lang="en-US" sz="1457">
                <a:latin typeface="Arial"/>
                <a:ea typeface="Arial"/>
                <a:cs typeface="Arial"/>
                <a:sym typeface="Arial"/>
              </a:rPr>
              <a:t>		</a:t>
            </a:r>
            <a:r>
              <a:rPr b="1" lang="en-US" sz="1457"/>
              <a:t>      </a:t>
            </a:r>
            <a:r>
              <a:rPr b="1" lang="en-US" sz="1457">
                <a:latin typeface="Arial"/>
                <a:ea typeface="Arial"/>
                <a:cs typeface="Arial"/>
                <a:sym typeface="Arial"/>
              </a:rPr>
              <a:t>:</a:t>
            </a:r>
            <a:endParaRPr sz="1457">
              <a:latin typeface="Arial"/>
              <a:ea typeface="Arial"/>
              <a:cs typeface="Arial"/>
              <a:sym typeface="Arial"/>
            </a:endParaRPr>
          </a:p>
        </p:txBody>
      </p:sp>
      <p:pic>
        <p:nvPicPr>
          <p:cNvPr id="57" name="Google Shape;57;p7"/>
          <p:cNvPicPr preferRelativeResize="0"/>
          <p:nvPr/>
        </p:nvPicPr>
        <p:blipFill rotWithShape="1">
          <a:blip r:embed="rId8">
            <a:alphaModFix/>
          </a:blip>
          <a:srcRect b="0" l="0" r="0" t="0"/>
          <a:stretch/>
        </p:blipFill>
        <p:spPr>
          <a:xfrm>
            <a:off x="422076" y="5892989"/>
            <a:ext cx="142712" cy="123582"/>
          </a:xfrm>
          <a:prstGeom prst="rect">
            <a:avLst/>
          </a:prstGeom>
          <a:noFill/>
          <a:ln>
            <a:noFill/>
          </a:ln>
        </p:spPr>
      </p:pic>
      <p:pic>
        <p:nvPicPr>
          <p:cNvPr id="58" name="Google Shape;58;p7"/>
          <p:cNvPicPr preferRelativeResize="0"/>
          <p:nvPr/>
        </p:nvPicPr>
        <p:blipFill rotWithShape="1">
          <a:blip r:embed="rId8">
            <a:alphaModFix/>
          </a:blip>
          <a:srcRect b="0" l="0" r="0" t="0"/>
          <a:stretch/>
        </p:blipFill>
        <p:spPr>
          <a:xfrm>
            <a:off x="422076" y="6205556"/>
            <a:ext cx="142712" cy="123583"/>
          </a:xfrm>
          <a:prstGeom prst="rect">
            <a:avLst/>
          </a:prstGeom>
          <a:noFill/>
          <a:ln>
            <a:noFill/>
          </a:ln>
        </p:spPr>
      </p:pic>
      <p:sp>
        <p:nvSpPr>
          <p:cNvPr id="59" name="Google Shape;59;p7"/>
          <p:cNvSpPr txBox="1"/>
          <p:nvPr/>
        </p:nvSpPr>
        <p:spPr>
          <a:xfrm>
            <a:off x="1318486" y="1059530"/>
            <a:ext cx="5896800" cy="191700"/>
          </a:xfrm>
          <a:prstGeom prst="rect">
            <a:avLst/>
          </a:prstGeom>
          <a:noFill/>
          <a:ln>
            <a:noFill/>
          </a:ln>
        </p:spPr>
        <p:txBody>
          <a:bodyPr anchorCtr="0" anchor="t" bIns="0" lIns="0" spcFirstLastPara="1" rIns="177700" wrap="square" tIns="12350">
            <a:noAutofit/>
          </a:bodyPr>
          <a:lstStyle/>
          <a:p>
            <a:pPr indent="0" lvl="0" marL="12340" marR="88854" rtl="0" algn="l">
              <a:lnSpc>
                <a:spcPct val="100000"/>
              </a:lnSpc>
              <a:spcBef>
                <a:spcPts val="0"/>
              </a:spcBef>
              <a:spcAft>
                <a:spcPts val="0"/>
              </a:spcAft>
              <a:buNone/>
            </a:pPr>
            <a:r>
              <a:rPr lang="en-US" sz="1457">
                <a:solidFill>
                  <a:schemeClr val="lt1"/>
                </a:solidFill>
              </a:rPr>
              <a:t>THIS MAY BE AN ONCOLOGICAL EMERGENCY!</a:t>
            </a:r>
            <a:endParaRPr sz="1457">
              <a:solidFill>
                <a:schemeClr val="lt1"/>
              </a:solidFill>
            </a:endParaRPr>
          </a:p>
        </p:txBody>
      </p:sp>
      <p:sp>
        <p:nvSpPr>
          <p:cNvPr id="60" name="Google Shape;60;p7"/>
          <p:cNvSpPr txBox="1"/>
          <p:nvPr/>
        </p:nvSpPr>
        <p:spPr>
          <a:xfrm>
            <a:off x="1318493" y="3728309"/>
            <a:ext cx="2645700" cy="486000"/>
          </a:xfrm>
          <a:prstGeom prst="rect">
            <a:avLst/>
          </a:prstGeom>
          <a:noFill/>
          <a:ln>
            <a:noFill/>
          </a:ln>
        </p:spPr>
        <p:txBody>
          <a:bodyPr anchorCtr="0" anchor="t" bIns="0" lIns="0" spcFirstLastPara="1" rIns="0" wrap="square" tIns="12350">
            <a:spAutoFit/>
          </a:bodyPr>
          <a:lstStyle/>
          <a:p>
            <a:pPr indent="0" lvl="0" marL="12340" rtl="0" algn="l">
              <a:lnSpc>
                <a:spcPct val="100000"/>
              </a:lnSpc>
              <a:spcBef>
                <a:spcPts val="0"/>
              </a:spcBef>
              <a:spcAft>
                <a:spcPts val="0"/>
              </a:spcAft>
              <a:buNone/>
            </a:pPr>
            <a:r>
              <a:rPr b="1" lang="en-US" sz="1457"/>
              <a:t>T</a:t>
            </a:r>
            <a:r>
              <a:rPr b="1" lang="en-US" sz="1457">
                <a:latin typeface="Arial"/>
                <a:ea typeface="Arial"/>
                <a:cs typeface="Arial"/>
                <a:sym typeface="Arial"/>
              </a:rPr>
              <a:t>reating Hospital</a:t>
            </a:r>
            <a:endParaRPr sz="1457">
              <a:latin typeface="Arial"/>
              <a:ea typeface="Arial"/>
              <a:cs typeface="Arial"/>
              <a:sym typeface="Arial"/>
            </a:endParaRPr>
          </a:p>
          <a:p>
            <a:pPr indent="0" lvl="0" marL="12340" rtl="0" algn="l">
              <a:lnSpc>
                <a:spcPct val="100000"/>
              </a:lnSpc>
              <a:spcBef>
                <a:spcPts val="194"/>
              </a:spcBef>
              <a:spcAft>
                <a:spcPts val="0"/>
              </a:spcAft>
              <a:buNone/>
            </a:pPr>
            <a:r>
              <a:rPr b="1" lang="en-US" sz="1457">
                <a:latin typeface="Arial"/>
                <a:ea typeface="Arial"/>
                <a:cs typeface="Arial"/>
                <a:sym typeface="Arial"/>
              </a:rPr>
              <a:t>Emergency Contact/Helpline </a:t>
            </a:r>
            <a:r>
              <a:rPr b="1" lang="en-US" sz="1457">
                <a:latin typeface="Arial"/>
                <a:ea typeface="Arial"/>
                <a:cs typeface="Arial"/>
                <a:sym typeface="Arial"/>
              </a:rPr>
              <a:t>:</a:t>
            </a:r>
            <a:endParaRPr sz="1457">
              <a:latin typeface="Arial"/>
              <a:ea typeface="Arial"/>
              <a:cs typeface="Arial"/>
              <a:sym typeface="Arial"/>
            </a:endParaRPr>
          </a:p>
        </p:txBody>
      </p:sp>
      <p:cxnSp>
        <p:nvCxnSpPr>
          <p:cNvPr id="61" name="Google Shape;61;p7"/>
          <p:cNvCxnSpPr/>
          <p:nvPr/>
        </p:nvCxnSpPr>
        <p:spPr>
          <a:xfrm>
            <a:off x="4126245" y="1908704"/>
            <a:ext cx="2712900" cy="0"/>
          </a:xfrm>
          <a:prstGeom prst="straightConnector1">
            <a:avLst/>
          </a:prstGeom>
          <a:noFill/>
          <a:ln cap="flat" cmpd="sng" w="9250">
            <a:solidFill>
              <a:schemeClr val="dk2"/>
            </a:solidFill>
            <a:prstDash val="solid"/>
            <a:round/>
            <a:headEnd len="med" w="med" type="none"/>
            <a:tailEnd len="med" w="med" type="none"/>
          </a:ln>
        </p:spPr>
      </p:cxnSp>
      <p:cxnSp>
        <p:nvCxnSpPr>
          <p:cNvPr id="62" name="Google Shape;62;p7"/>
          <p:cNvCxnSpPr/>
          <p:nvPr/>
        </p:nvCxnSpPr>
        <p:spPr>
          <a:xfrm>
            <a:off x="4126245" y="2410068"/>
            <a:ext cx="2712900" cy="0"/>
          </a:xfrm>
          <a:prstGeom prst="straightConnector1">
            <a:avLst/>
          </a:prstGeom>
          <a:noFill/>
          <a:ln cap="flat" cmpd="sng" w="9250">
            <a:solidFill>
              <a:schemeClr val="dk2"/>
            </a:solidFill>
            <a:prstDash val="solid"/>
            <a:round/>
            <a:headEnd len="med" w="med" type="none"/>
            <a:tailEnd len="med" w="med" type="none"/>
          </a:ln>
        </p:spPr>
      </p:cxnSp>
      <p:cxnSp>
        <p:nvCxnSpPr>
          <p:cNvPr id="63" name="Google Shape;63;p7"/>
          <p:cNvCxnSpPr/>
          <p:nvPr/>
        </p:nvCxnSpPr>
        <p:spPr>
          <a:xfrm>
            <a:off x="4126245" y="2900546"/>
            <a:ext cx="2712900" cy="0"/>
          </a:xfrm>
          <a:prstGeom prst="straightConnector1">
            <a:avLst/>
          </a:prstGeom>
          <a:noFill/>
          <a:ln cap="flat" cmpd="sng" w="9250">
            <a:solidFill>
              <a:schemeClr val="dk2"/>
            </a:solidFill>
            <a:prstDash val="solid"/>
            <a:round/>
            <a:headEnd len="med" w="med" type="none"/>
            <a:tailEnd len="med" w="med" type="none"/>
          </a:ln>
        </p:spPr>
      </p:cxnSp>
      <p:cxnSp>
        <p:nvCxnSpPr>
          <p:cNvPr id="64" name="Google Shape;64;p7"/>
          <p:cNvCxnSpPr/>
          <p:nvPr/>
        </p:nvCxnSpPr>
        <p:spPr>
          <a:xfrm>
            <a:off x="4126245" y="3406839"/>
            <a:ext cx="2712900" cy="0"/>
          </a:xfrm>
          <a:prstGeom prst="straightConnector1">
            <a:avLst/>
          </a:prstGeom>
          <a:noFill/>
          <a:ln cap="flat" cmpd="sng" w="9250">
            <a:solidFill>
              <a:schemeClr val="dk2"/>
            </a:solidFill>
            <a:prstDash val="solid"/>
            <a:round/>
            <a:headEnd len="med" w="med" type="none"/>
            <a:tailEnd len="med" w="med" type="none"/>
          </a:ln>
        </p:spPr>
      </p:cxnSp>
      <p:cxnSp>
        <p:nvCxnSpPr>
          <p:cNvPr id="65" name="Google Shape;65;p7"/>
          <p:cNvCxnSpPr/>
          <p:nvPr/>
        </p:nvCxnSpPr>
        <p:spPr>
          <a:xfrm>
            <a:off x="4126245" y="4158387"/>
            <a:ext cx="2712900" cy="0"/>
          </a:xfrm>
          <a:prstGeom prst="straightConnector1">
            <a:avLst/>
          </a:prstGeom>
          <a:noFill/>
          <a:ln cap="flat" cmpd="sng" w="9250">
            <a:solidFill>
              <a:schemeClr val="dk2"/>
            </a:solidFill>
            <a:prstDash val="solid"/>
            <a:round/>
            <a:headEnd len="med" w="med" type="none"/>
            <a:tailEnd len="med" w="med" type="none"/>
          </a:ln>
        </p:spPr>
      </p:cxnSp>
      <p:pic>
        <p:nvPicPr>
          <p:cNvPr id="66" name="Google Shape;66;p7"/>
          <p:cNvPicPr preferRelativeResize="0"/>
          <p:nvPr/>
        </p:nvPicPr>
        <p:blipFill rotWithShape="1">
          <a:blip r:embed="rId9">
            <a:alphaModFix/>
          </a:blip>
          <a:srcRect b="35664" l="8450" r="0" t="27997"/>
          <a:stretch/>
        </p:blipFill>
        <p:spPr>
          <a:xfrm>
            <a:off x="121224" y="127227"/>
            <a:ext cx="1407725" cy="558700"/>
          </a:xfrm>
          <a:prstGeom prst="rect">
            <a:avLst/>
          </a:prstGeom>
          <a:noFill/>
          <a:ln>
            <a:noFill/>
          </a:ln>
        </p:spPr>
      </p:pic>
      <p:cxnSp>
        <p:nvCxnSpPr>
          <p:cNvPr id="67" name="Google Shape;67;p7"/>
          <p:cNvCxnSpPr/>
          <p:nvPr/>
        </p:nvCxnSpPr>
        <p:spPr>
          <a:xfrm>
            <a:off x="398875" y="7257702"/>
            <a:ext cx="6788100" cy="0"/>
          </a:xfrm>
          <a:prstGeom prst="straightConnector1">
            <a:avLst/>
          </a:prstGeom>
          <a:noFill/>
          <a:ln cap="flat" cmpd="sng" w="9200">
            <a:solidFill>
              <a:schemeClr val="dk2"/>
            </a:solidFill>
            <a:prstDash val="solid"/>
            <a:round/>
            <a:headEnd len="med" w="med" type="none"/>
            <a:tailEnd len="med" w="med" type="none"/>
          </a:ln>
        </p:spPr>
      </p:cxnSp>
      <p:sp>
        <p:nvSpPr>
          <p:cNvPr id="68" name="Google Shape;68;p7"/>
          <p:cNvSpPr/>
          <p:nvPr/>
        </p:nvSpPr>
        <p:spPr>
          <a:xfrm>
            <a:off x="6158750" y="227300"/>
            <a:ext cx="1197600" cy="486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US">
                <a:latin typeface="Calibri"/>
                <a:ea typeface="Calibri"/>
                <a:cs typeface="Calibri"/>
                <a:sym typeface="Calibri"/>
              </a:rPr>
              <a:t>Hospital Logo</a:t>
            </a:r>
            <a:endParaRPr>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72" name="Shape 72"/>
        <p:cNvGrpSpPr/>
        <p:nvPr/>
      </p:nvGrpSpPr>
      <p:grpSpPr>
        <a:xfrm>
          <a:off x="0" y="0"/>
          <a:ext cx="0" cy="0"/>
          <a:chOff x="0" y="0"/>
          <a:chExt cx="0" cy="0"/>
        </a:xfrm>
      </p:grpSpPr>
      <p:sp>
        <p:nvSpPr>
          <p:cNvPr id="73" name="Google Shape;73;p8"/>
          <p:cNvSpPr txBox="1"/>
          <p:nvPr/>
        </p:nvSpPr>
        <p:spPr>
          <a:xfrm>
            <a:off x="383666" y="1137045"/>
            <a:ext cx="6866400" cy="7688400"/>
          </a:xfrm>
          <a:prstGeom prst="rect">
            <a:avLst/>
          </a:prstGeom>
          <a:noFill/>
          <a:ln>
            <a:noFill/>
          </a:ln>
        </p:spPr>
        <p:txBody>
          <a:bodyPr anchorCtr="0" anchor="t" bIns="0" lIns="0" spcFirstLastPara="1" rIns="0" wrap="square" tIns="16500">
            <a:spAutoFit/>
          </a:bodyPr>
          <a:lstStyle/>
          <a:p>
            <a:pPr indent="0" lvl="0" marL="12700" rtl="0" algn="l">
              <a:lnSpc>
                <a:spcPct val="100000"/>
              </a:lnSpc>
              <a:spcBef>
                <a:spcPts val="0"/>
              </a:spcBef>
              <a:spcAft>
                <a:spcPts val="0"/>
              </a:spcAft>
              <a:buNone/>
            </a:pPr>
            <a:r>
              <a:rPr lang="en-US" sz="2100">
                <a:latin typeface="Arial"/>
                <a:ea typeface="Arial"/>
                <a:cs typeface="Arial"/>
                <a:sym typeface="Arial"/>
              </a:rPr>
              <a:t>DIRECTION FOR PARENTS/GUARDIANS</a:t>
            </a:r>
            <a:endParaRPr sz="2100">
              <a:latin typeface="Arial"/>
              <a:ea typeface="Arial"/>
              <a:cs typeface="Arial"/>
              <a:sym typeface="Arial"/>
            </a:endParaRPr>
          </a:p>
          <a:p>
            <a:pPr indent="0" lvl="0" marL="457200" marR="99060" rtl="0" algn="l">
              <a:lnSpc>
                <a:spcPct val="112200"/>
              </a:lnSpc>
              <a:spcBef>
                <a:spcPts val="825"/>
              </a:spcBef>
              <a:spcAft>
                <a:spcPts val="0"/>
              </a:spcAft>
              <a:buNone/>
            </a:pPr>
            <a:r>
              <a:rPr lang="en-US" sz="1400">
                <a:latin typeface="Arial"/>
                <a:ea typeface="Arial"/>
                <a:cs typeface="Arial"/>
                <a:sym typeface="Arial"/>
              </a:rPr>
              <a:t>In case of fever ≥100.4°F/ 38°C, report to your hospital immediately within         1 hour.</a:t>
            </a:r>
            <a:r>
              <a:rPr lang="en-US"/>
              <a:t> </a:t>
            </a:r>
            <a:r>
              <a:rPr lang="en-US" sz="1400">
                <a:latin typeface="Arial"/>
                <a:ea typeface="Arial"/>
                <a:cs typeface="Arial"/>
                <a:sym typeface="Arial"/>
              </a:rPr>
              <a:t>Depending on the child’s condition, you may need to do blood tests    and start on IV antibiotics (antibiotic injections).</a:t>
            </a:r>
            <a:endParaRPr sz="1400">
              <a:latin typeface="Arial"/>
              <a:ea typeface="Arial"/>
              <a:cs typeface="Arial"/>
              <a:sym typeface="Arial"/>
            </a:endParaRPr>
          </a:p>
          <a:p>
            <a:pPr indent="0" lvl="0" marL="457200" marR="146685" rtl="0" algn="l">
              <a:lnSpc>
                <a:spcPct val="112200"/>
              </a:lnSpc>
              <a:spcBef>
                <a:spcPts val="1320"/>
              </a:spcBef>
              <a:spcAft>
                <a:spcPts val="0"/>
              </a:spcAft>
              <a:buNone/>
            </a:pPr>
            <a:r>
              <a:rPr lang="en-US" sz="1400">
                <a:latin typeface="Arial"/>
                <a:ea typeface="Arial"/>
                <a:cs typeface="Arial"/>
                <a:sym typeface="Arial"/>
              </a:rPr>
              <a:t>In case you have been advised to start on oral antibiotics at home or antibiotic  injections at a hospital or clinic near your home, please do so before going to your primary hospital.</a:t>
            </a:r>
            <a:endParaRPr sz="1400">
              <a:latin typeface="Arial"/>
              <a:ea typeface="Arial"/>
              <a:cs typeface="Arial"/>
              <a:sym typeface="Arial"/>
            </a:endParaRPr>
          </a:p>
          <a:p>
            <a:pPr indent="0" lvl="0" marL="457200" marR="127000" rtl="0" algn="l">
              <a:lnSpc>
                <a:spcPct val="112200"/>
              </a:lnSpc>
              <a:spcBef>
                <a:spcPts val="1320"/>
              </a:spcBef>
              <a:spcAft>
                <a:spcPts val="0"/>
              </a:spcAft>
              <a:buNone/>
            </a:pPr>
            <a:r>
              <a:rPr lang="en-US" sz="1400">
                <a:latin typeface="Arial"/>
                <a:ea typeface="Arial"/>
                <a:cs typeface="Arial"/>
                <a:sym typeface="Arial"/>
              </a:rPr>
              <a:t>Do not wait at home for the fever to come down. Do not give paracetamol at home without going to hospital.</a:t>
            </a:r>
            <a:endParaRPr/>
          </a:p>
          <a:p>
            <a:pPr indent="0" lvl="0" marL="457200" marR="127000" rtl="0" algn="l">
              <a:lnSpc>
                <a:spcPct val="112200"/>
              </a:lnSpc>
              <a:spcBef>
                <a:spcPts val="1320"/>
              </a:spcBef>
              <a:spcAft>
                <a:spcPts val="0"/>
              </a:spcAft>
              <a:buNone/>
            </a:pPr>
            <a:r>
              <a:rPr lang="en-US" sz="1400">
                <a:latin typeface="Arial"/>
                <a:ea typeface="Arial"/>
                <a:cs typeface="Arial"/>
                <a:sym typeface="Arial"/>
              </a:rPr>
              <a:t>In any case of fast breathing, vomiting, loose motions, fits/convulsions, bleeding, drowsiness even without fever, please take the child to </a:t>
            </a:r>
            <a:r>
              <a:rPr lang="en-US"/>
              <a:t>             </a:t>
            </a:r>
            <a:r>
              <a:rPr lang="en-US" sz="1400">
                <a:latin typeface="Arial"/>
                <a:ea typeface="Arial"/>
                <a:cs typeface="Arial"/>
                <a:sym typeface="Arial"/>
              </a:rPr>
              <a:t>hospital immediately.</a:t>
            </a:r>
            <a:endParaRPr sz="1400">
              <a:latin typeface="Arial"/>
              <a:ea typeface="Arial"/>
              <a:cs typeface="Arial"/>
              <a:sym typeface="Arial"/>
            </a:endParaRPr>
          </a:p>
          <a:p>
            <a:pPr indent="0" lvl="0" marL="0" rtl="0" algn="l">
              <a:lnSpc>
                <a:spcPct val="100000"/>
              </a:lnSpc>
              <a:spcBef>
                <a:spcPts val="0"/>
              </a:spcBef>
              <a:spcAft>
                <a:spcPts val="0"/>
              </a:spcAft>
              <a:buNone/>
            </a:pPr>
            <a:r>
              <a:t/>
            </a:r>
            <a:endParaRPr sz="1400">
              <a:latin typeface="Arial"/>
              <a:ea typeface="Arial"/>
              <a:cs typeface="Arial"/>
              <a:sym typeface="Arial"/>
            </a:endParaRPr>
          </a:p>
          <a:p>
            <a:pPr indent="0" lvl="0" marL="0" rtl="0" algn="l">
              <a:lnSpc>
                <a:spcPct val="100000"/>
              </a:lnSpc>
              <a:spcBef>
                <a:spcPts val="0"/>
              </a:spcBef>
              <a:spcAft>
                <a:spcPts val="0"/>
              </a:spcAft>
              <a:buNone/>
            </a:pPr>
            <a:r>
              <a:t/>
            </a:r>
            <a:endParaRPr sz="1400">
              <a:latin typeface="Arial"/>
              <a:ea typeface="Arial"/>
              <a:cs typeface="Arial"/>
              <a:sym typeface="Arial"/>
            </a:endParaRPr>
          </a:p>
          <a:p>
            <a:pPr indent="0" lvl="0" marL="0" rtl="0" algn="l">
              <a:lnSpc>
                <a:spcPct val="100000"/>
              </a:lnSpc>
              <a:spcBef>
                <a:spcPts val="530"/>
              </a:spcBef>
              <a:spcAft>
                <a:spcPts val="0"/>
              </a:spcAft>
              <a:buNone/>
            </a:pPr>
            <a:r>
              <a:t/>
            </a:r>
            <a:endParaRPr sz="1400">
              <a:latin typeface="Arial"/>
              <a:ea typeface="Arial"/>
              <a:cs typeface="Arial"/>
              <a:sym typeface="Arial"/>
            </a:endParaRPr>
          </a:p>
          <a:p>
            <a:pPr indent="0" lvl="0" marL="27305" rtl="0" algn="l">
              <a:lnSpc>
                <a:spcPct val="100000"/>
              </a:lnSpc>
              <a:spcBef>
                <a:spcPts val="0"/>
              </a:spcBef>
              <a:spcAft>
                <a:spcPts val="0"/>
              </a:spcAft>
              <a:buNone/>
            </a:pPr>
            <a:r>
              <a:rPr lang="en-US" sz="2700"/>
              <a:t>माता-पिता / अभिभावकों के लिए ज़रूरी निर्देश</a:t>
            </a:r>
            <a:endParaRPr sz="2700">
              <a:latin typeface="Arial"/>
              <a:ea typeface="Arial"/>
              <a:cs typeface="Arial"/>
              <a:sym typeface="Arial"/>
            </a:endParaRPr>
          </a:p>
          <a:p>
            <a:pPr indent="0" lvl="0" marL="457200" rtl="0" algn="l">
              <a:lnSpc>
                <a:spcPct val="115000"/>
              </a:lnSpc>
              <a:spcBef>
                <a:spcPts val="1000"/>
              </a:spcBef>
              <a:spcAft>
                <a:spcPts val="0"/>
              </a:spcAft>
              <a:buClr>
                <a:schemeClr val="dk1"/>
              </a:buClr>
              <a:buSzPts val="1100"/>
              <a:buFont typeface="Arial"/>
              <a:buNone/>
            </a:pPr>
            <a:r>
              <a:rPr lang="en-US" sz="1450"/>
              <a:t>अगर बच्चे को बुखार 100.4°F/ 38°C या उससे ज़्यादा हो जाए, तो 1 घंटे के अंदर तुरंत अस्पताल जाएं। बच्चे की हालत के हिसाब से खून की जांच और एंटीबायोटिक का इंजेक्शन शुरू करना ज़रूरी हो सकता है।</a:t>
            </a:r>
            <a:endParaRPr sz="1450"/>
          </a:p>
          <a:p>
            <a:pPr indent="0" lvl="0" marL="457200" rtl="0" algn="l">
              <a:lnSpc>
                <a:spcPct val="115000"/>
              </a:lnSpc>
              <a:spcBef>
                <a:spcPts val="0"/>
              </a:spcBef>
              <a:spcAft>
                <a:spcPts val="0"/>
              </a:spcAft>
              <a:buSzPts val="1100"/>
              <a:buNone/>
            </a:pPr>
            <a:r>
              <a:t/>
            </a:r>
            <a:endParaRPr sz="1450"/>
          </a:p>
          <a:p>
            <a:pPr indent="0" lvl="0" marL="457200" rtl="0" algn="l">
              <a:lnSpc>
                <a:spcPct val="115000"/>
              </a:lnSpc>
              <a:spcBef>
                <a:spcPts val="0"/>
              </a:spcBef>
              <a:spcAft>
                <a:spcPts val="0"/>
              </a:spcAft>
              <a:buClr>
                <a:schemeClr val="dk1"/>
              </a:buClr>
              <a:buSzPts val="1100"/>
              <a:buFont typeface="Arial"/>
              <a:buNone/>
            </a:pPr>
            <a:r>
              <a:rPr lang="en-US" sz="1450"/>
              <a:t>अगर डॉक्टर ने पहले से कहा है कि घर पर दवा शुरू करनी है (जैसे सिरप या गोली) या पास के किसी क्लिनिक में इंजेक्शन लगवाना है, तो पहले वही करें, फिर अपने बड़े अस्पताल जाएं।</a:t>
            </a:r>
            <a:endParaRPr sz="1450"/>
          </a:p>
          <a:p>
            <a:pPr indent="0" lvl="0" marL="457200" rtl="0" algn="l">
              <a:lnSpc>
                <a:spcPct val="115000"/>
              </a:lnSpc>
              <a:spcBef>
                <a:spcPts val="0"/>
              </a:spcBef>
              <a:spcAft>
                <a:spcPts val="0"/>
              </a:spcAft>
              <a:buSzPts val="1100"/>
              <a:buNone/>
            </a:pPr>
            <a:r>
              <a:t/>
            </a:r>
            <a:endParaRPr sz="1450"/>
          </a:p>
          <a:p>
            <a:pPr indent="0" lvl="0" marL="457200" rtl="0" algn="l">
              <a:lnSpc>
                <a:spcPct val="115000"/>
              </a:lnSpc>
              <a:spcBef>
                <a:spcPts val="0"/>
              </a:spcBef>
              <a:spcAft>
                <a:spcPts val="0"/>
              </a:spcAft>
              <a:buClr>
                <a:schemeClr val="dk1"/>
              </a:buClr>
              <a:buSzPts val="1100"/>
              <a:buFont typeface="Arial"/>
              <a:buNone/>
            </a:pPr>
            <a:r>
              <a:rPr lang="en-US" sz="1450"/>
              <a:t>बुखार के ठीक होने का इंतज़ार मत करें। घर पर खुद से पैरासिटामोल (बुखा</a:t>
            </a:r>
            <a:r>
              <a:rPr lang="en-US" sz="1550"/>
              <a:t>र की दवा) न दें। पहले अस्पताल दिखाएं।</a:t>
            </a:r>
            <a:endParaRPr sz="1550"/>
          </a:p>
          <a:p>
            <a:pPr indent="0" lvl="0" marL="213995" marR="380365" rtl="0" algn="l">
              <a:lnSpc>
                <a:spcPct val="102000"/>
              </a:lnSpc>
              <a:spcBef>
                <a:spcPts val="1575"/>
              </a:spcBef>
              <a:spcAft>
                <a:spcPts val="0"/>
              </a:spcAft>
              <a:buNone/>
            </a:pPr>
            <a:r>
              <a:t/>
            </a:r>
            <a:endParaRPr sz="1750"/>
          </a:p>
        </p:txBody>
      </p:sp>
      <p:pic>
        <p:nvPicPr>
          <p:cNvPr id="74" name="Google Shape;74;p8"/>
          <p:cNvPicPr preferRelativeResize="0"/>
          <p:nvPr/>
        </p:nvPicPr>
        <p:blipFill rotWithShape="1">
          <a:blip r:embed="rId3">
            <a:alphaModFix/>
          </a:blip>
          <a:srcRect b="0" l="0" r="0" t="0"/>
          <a:stretch/>
        </p:blipFill>
        <p:spPr>
          <a:xfrm>
            <a:off x="478407" y="1613576"/>
            <a:ext cx="147826" cy="128011"/>
          </a:xfrm>
          <a:prstGeom prst="rect">
            <a:avLst/>
          </a:prstGeom>
          <a:noFill/>
          <a:ln>
            <a:noFill/>
          </a:ln>
        </p:spPr>
      </p:pic>
      <p:pic>
        <p:nvPicPr>
          <p:cNvPr id="75" name="Google Shape;75;p8"/>
          <p:cNvPicPr preferRelativeResize="0"/>
          <p:nvPr/>
        </p:nvPicPr>
        <p:blipFill rotWithShape="1">
          <a:blip r:embed="rId3">
            <a:alphaModFix/>
          </a:blip>
          <a:srcRect b="0" l="0" r="0" t="0"/>
          <a:stretch/>
        </p:blipFill>
        <p:spPr>
          <a:xfrm>
            <a:off x="478407" y="2503951"/>
            <a:ext cx="147826" cy="128011"/>
          </a:xfrm>
          <a:prstGeom prst="rect">
            <a:avLst/>
          </a:prstGeom>
          <a:noFill/>
          <a:ln>
            <a:noFill/>
          </a:ln>
        </p:spPr>
      </p:pic>
      <p:pic>
        <p:nvPicPr>
          <p:cNvPr id="76" name="Google Shape;76;p8"/>
          <p:cNvPicPr preferRelativeResize="0"/>
          <p:nvPr/>
        </p:nvPicPr>
        <p:blipFill rotWithShape="1">
          <a:blip r:embed="rId3">
            <a:alphaModFix/>
          </a:blip>
          <a:srcRect b="0" l="0" r="0" t="0"/>
          <a:stretch/>
        </p:blipFill>
        <p:spPr>
          <a:xfrm>
            <a:off x="478407" y="3394326"/>
            <a:ext cx="147826" cy="128011"/>
          </a:xfrm>
          <a:prstGeom prst="rect">
            <a:avLst/>
          </a:prstGeom>
          <a:noFill/>
          <a:ln>
            <a:noFill/>
          </a:ln>
        </p:spPr>
      </p:pic>
      <p:pic>
        <p:nvPicPr>
          <p:cNvPr id="77" name="Google Shape;77;p8"/>
          <p:cNvPicPr preferRelativeResize="0"/>
          <p:nvPr/>
        </p:nvPicPr>
        <p:blipFill rotWithShape="1">
          <a:blip r:embed="rId3">
            <a:alphaModFix/>
          </a:blip>
          <a:srcRect b="0" l="0" r="0" t="0"/>
          <a:stretch/>
        </p:blipFill>
        <p:spPr>
          <a:xfrm>
            <a:off x="478407" y="4036226"/>
            <a:ext cx="147826" cy="128011"/>
          </a:xfrm>
          <a:prstGeom prst="rect">
            <a:avLst/>
          </a:prstGeom>
          <a:noFill/>
          <a:ln>
            <a:noFill/>
          </a:ln>
        </p:spPr>
      </p:pic>
      <p:pic>
        <p:nvPicPr>
          <p:cNvPr id="78" name="Google Shape;78;p8"/>
          <p:cNvPicPr preferRelativeResize="0"/>
          <p:nvPr/>
        </p:nvPicPr>
        <p:blipFill rotWithShape="1">
          <a:blip r:embed="rId3">
            <a:alphaModFix/>
          </a:blip>
          <a:srcRect b="0" l="0" r="0" t="0"/>
          <a:stretch/>
        </p:blipFill>
        <p:spPr>
          <a:xfrm>
            <a:off x="478407" y="5999472"/>
            <a:ext cx="147826" cy="128011"/>
          </a:xfrm>
          <a:prstGeom prst="rect">
            <a:avLst/>
          </a:prstGeom>
          <a:noFill/>
          <a:ln>
            <a:noFill/>
          </a:ln>
        </p:spPr>
      </p:pic>
      <p:pic>
        <p:nvPicPr>
          <p:cNvPr id="79" name="Google Shape;79;p8"/>
          <p:cNvPicPr preferRelativeResize="0"/>
          <p:nvPr/>
        </p:nvPicPr>
        <p:blipFill rotWithShape="1">
          <a:blip r:embed="rId3">
            <a:alphaModFix/>
          </a:blip>
          <a:srcRect b="0" l="0" r="0" t="0"/>
          <a:stretch/>
        </p:blipFill>
        <p:spPr>
          <a:xfrm>
            <a:off x="478407" y="7020972"/>
            <a:ext cx="147826" cy="128011"/>
          </a:xfrm>
          <a:prstGeom prst="rect">
            <a:avLst/>
          </a:prstGeom>
          <a:noFill/>
          <a:ln>
            <a:noFill/>
          </a:ln>
        </p:spPr>
      </p:pic>
      <p:pic>
        <p:nvPicPr>
          <p:cNvPr id="80" name="Google Shape;80;p8"/>
          <p:cNvPicPr preferRelativeResize="0"/>
          <p:nvPr/>
        </p:nvPicPr>
        <p:blipFill rotWithShape="1">
          <a:blip r:embed="rId3">
            <a:alphaModFix/>
          </a:blip>
          <a:srcRect b="0" l="0" r="0" t="0"/>
          <a:stretch/>
        </p:blipFill>
        <p:spPr>
          <a:xfrm>
            <a:off x="478407" y="7807822"/>
            <a:ext cx="147826" cy="128011"/>
          </a:xfrm>
          <a:prstGeom prst="rect">
            <a:avLst/>
          </a:prstGeom>
          <a:noFill/>
          <a:ln>
            <a:noFill/>
          </a:ln>
        </p:spPr>
      </p:pic>
      <p:pic>
        <p:nvPicPr>
          <p:cNvPr id="81" name="Google Shape;81;p8"/>
          <p:cNvPicPr preferRelativeResize="0"/>
          <p:nvPr/>
        </p:nvPicPr>
        <p:blipFill rotWithShape="1">
          <a:blip r:embed="rId4">
            <a:alphaModFix/>
          </a:blip>
          <a:srcRect b="35664" l="8450" r="0" t="27997"/>
          <a:stretch/>
        </p:blipFill>
        <p:spPr>
          <a:xfrm>
            <a:off x="121224" y="127227"/>
            <a:ext cx="1407725" cy="558700"/>
          </a:xfrm>
          <a:prstGeom prst="rect">
            <a:avLst/>
          </a:prstGeom>
          <a:noFill/>
          <a:ln>
            <a:noFill/>
          </a:ln>
        </p:spPr>
      </p:pic>
      <p:sp>
        <p:nvSpPr>
          <p:cNvPr id="82" name="Google Shape;82;p8"/>
          <p:cNvSpPr/>
          <p:nvPr/>
        </p:nvSpPr>
        <p:spPr>
          <a:xfrm>
            <a:off x="6158750" y="227300"/>
            <a:ext cx="1197600" cy="486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US">
                <a:latin typeface="Calibri"/>
                <a:ea typeface="Calibri"/>
                <a:cs typeface="Calibri"/>
                <a:sym typeface="Calibri"/>
              </a:rPr>
              <a:t>Hospital Logo</a:t>
            </a:r>
            <a:endParaRPr>
              <a:latin typeface="Calibri"/>
              <a:ea typeface="Calibri"/>
              <a:cs typeface="Calibri"/>
              <a:sym typeface="Calibri"/>
            </a:endParaRPr>
          </a:p>
        </p:txBody>
      </p:sp>
      <p:cxnSp>
        <p:nvCxnSpPr>
          <p:cNvPr id="83" name="Google Shape;83;p8"/>
          <p:cNvCxnSpPr/>
          <p:nvPr/>
        </p:nvCxnSpPr>
        <p:spPr>
          <a:xfrm>
            <a:off x="398875" y="5047902"/>
            <a:ext cx="6788100" cy="0"/>
          </a:xfrm>
          <a:prstGeom prst="straightConnector1">
            <a:avLst/>
          </a:prstGeom>
          <a:noFill/>
          <a:ln cap="flat" cmpd="sng" w="9200">
            <a:solidFill>
              <a:schemeClr val="dk2"/>
            </a:solidFill>
            <a:prstDash val="solid"/>
            <a:round/>
            <a:headEnd len="med" w="med" type="none"/>
            <a:tailEnd len="med" w="med" type="none"/>
          </a:ln>
        </p:spPr>
      </p:cxn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